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1"/>
  </p:notesMasterIdLst>
  <p:sldIdLst>
    <p:sldId id="256" r:id="rId2"/>
    <p:sldId id="258" r:id="rId3"/>
    <p:sldId id="259" r:id="rId4"/>
    <p:sldId id="261" r:id="rId5"/>
    <p:sldId id="309" r:id="rId6"/>
    <p:sldId id="305" r:id="rId7"/>
    <p:sldId id="306" r:id="rId8"/>
    <p:sldId id="307" r:id="rId9"/>
    <p:sldId id="262" r:id="rId10"/>
    <p:sldId id="263" r:id="rId11"/>
    <p:sldId id="264" r:id="rId12"/>
    <p:sldId id="319" r:id="rId13"/>
    <p:sldId id="311" r:id="rId14"/>
    <p:sldId id="320" r:id="rId15"/>
    <p:sldId id="321" r:id="rId16"/>
    <p:sldId id="318" r:id="rId17"/>
    <p:sldId id="314" r:id="rId18"/>
    <p:sldId id="322" r:id="rId19"/>
    <p:sldId id="323" r:id="rId20"/>
    <p:sldId id="324" r:id="rId21"/>
    <p:sldId id="317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6" r:id="rId31"/>
    <p:sldId id="337" r:id="rId32"/>
    <p:sldId id="339" r:id="rId33"/>
    <p:sldId id="338" r:id="rId34"/>
    <p:sldId id="340" r:id="rId35"/>
    <p:sldId id="341" r:id="rId36"/>
    <p:sldId id="342" r:id="rId37"/>
    <p:sldId id="344" r:id="rId38"/>
    <p:sldId id="345" r:id="rId39"/>
    <p:sldId id="283" r:id="rId40"/>
  </p:sldIdLst>
  <p:sldSz cx="9144000" cy="5143500" type="screen16x9"/>
  <p:notesSz cx="6858000" cy="9144000"/>
  <p:embeddedFontLst>
    <p:embeddedFont>
      <p:font typeface="Catamaran" panose="020B0604020202020204" charset="0"/>
      <p:regular r:id="rId42"/>
      <p:bold r:id="rId43"/>
    </p:embeddedFont>
    <p:embeddedFont>
      <p:font typeface="Catamaran Medium" panose="020B0604020202020204" charset="0"/>
      <p:regular r:id="rId44"/>
      <p:bold r:id="rId45"/>
    </p:embeddedFont>
    <p:embeddedFont>
      <p:font typeface="Catamaran SemiBold" panose="020B0604020202020204" charset="0"/>
      <p:regular r:id="rId46"/>
      <p:bold r:id="rId47"/>
    </p:embeddedFont>
    <p:embeddedFont>
      <p:font typeface="Raleway Medium" pitchFamily="2" charset="0"/>
      <p:regular r:id="rId48"/>
      <p:bold r:id="rId49"/>
      <p:italic r:id="rId50"/>
      <p:boldItalic r:id="rId51"/>
    </p:embeddedFont>
    <p:embeddedFont>
      <p:font typeface="Russo One" panose="020B0604020202020204" charset="0"/>
      <p:regular r:id="rId52"/>
    </p:embeddedFont>
    <p:embeddedFont>
      <p:font typeface="Unna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4E2F92-18FA-4940-997B-B2B1B10DE7E1}">
  <a:tblStyle styleId="{694E2F92-18FA-4940-997B-B2B1B10DE7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33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1434886b7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1434886b7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094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62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68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g1195880115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2" name="Google Shape;3572;g1195880115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18d0ada648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18d0ada648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27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18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5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11432e389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11432e389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Mining Project Proposal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 flipH="1">
            <a:off x="4766517" y="-72583"/>
            <a:ext cx="4497070" cy="5216035"/>
            <a:chOff x="5082600" y="539500"/>
            <a:chExt cx="3437076" cy="3986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8;p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4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60" name="Google Shape;1360;p34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1" name="Google Shape;1361;p34"/>
          <p:cNvSpPr txBox="1">
            <a:spLocks noGrp="1"/>
          </p:cNvSpPr>
          <p:nvPr>
            <p:ph type="subTitle" idx="2"/>
          </p:nvPr>
        </p:nvSpPr>
        <p:spPr>
          <a:xfrm>
            <a:off x="4000800" y="4301550"/>
            <a:ext cx="38856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2" name="Google Shape;1362;p34"/>
          <p:cNvSpPr txBox="1"/>
          <p:nvPr/>
        </p:nvSpPr>
        <p:spPr>
          <a:xfrm>
            <a:off x="4000800" y="3588700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3" name="Google Shape;1363;p34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0" flipH="1">
            <a:off x="-204500" y="-3980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34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1365" name="Google Shape;1365;p3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366" name="Google Shape;1366;p3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367" name="Google Shape;1367;p3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3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3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3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3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3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3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3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3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3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3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3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3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3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3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3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3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3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3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410" name="Google Shape;1410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13" name="Google Shape;1413;p3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5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1416" name="Google Shape;1416;p35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109;p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0" name="Google Shape;110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" name="Google Shape;113;p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4026475" y="3315125"/>
            <a:ext cx="4404300" cy="46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4328225" y="2248888"/>
            <a:ext cx="37428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4378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 flipH="1">
            <a:off x="-1138230" y="-120961"/>
            <a:ext cx="4893120" cy="5660585"/>
            <a:chOff x="5086871" y="539500"/>
            <a:chExt cx="3432805" cy="3971225"/>
          </a:xfrm>
        </p:grpSpPr>
        <p:grpSp>
          <p:nvGrpSpPr>
            <p:cNvPr id="201" name="Google Shape;201;p7"/>
            <p:cNvGrpSpPr/>
            <p:nvPr/>
          </p:nvGrpSpPr>
          <p:grpSpPr>
            <a:xfrm>
              <a:off x="5086871" y="539500"/>
              <a:ext cx="3432805" cy="3971225"/>
              <a:chOff x="2226996" y="1095600"/>
              <a:chExt cx="3432805" cy="397122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716571" y="2165974"/>
                <a:ext cx="1867907" cy="782350"/>
              </a:xfrm>
              <a:custGeom>
                <a:avLst/>
                <a:gdLst/>
                <a:ahLst/>
                <a:cxnLst/>
                <a:rect l="l" t="t" r="r" b="b"/>
                <a:pathLst>
                  <a:path w="59668" h="31294" extrusionOk="0">
                    <a:moveTo>
                      <a:pt x="39212" y="31293"/>
                    </a:moveTo>
                    <a:lnTo>
                      <a:pt x="0" y="31293"/>
                    </a:lnTo>
                    <a:lnTo>
                      <a:pt x="0" y="30549"/>
                    </a:lnTo>
                    <a:lnTo>
                      <a:pt x="38468" y="30549"/>
                    </a:lnTo>
                    <a:lnTo>
                      <a:pt x="38468" y="1"/>
                    </a:lnTo>
                    <a:lnTo>
                      <a:pt x="59667" y="1"/>
                    </a:lnTo>
                    <a:lnTo>
                      <a:pt x="59667" y="745"/>
                    </a:lnTo>
                    <a:lnTo>
                      <a:pt x="39212" y="745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5573740" y="2144262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4202260" y="3173095"/>
                <a:ext cx="1390483" cy="18627"/>
              </a:xfrm>
              <a:custGeom>
                <a:avLst/>
                <a:gdLst/>
                <a:ahLst/>
                <a:cxnLst/>
                <a:rect l="l" t="t" r="r" b="b"/>
                <a:pathLst>
                  <a:path w="41476" h="745" extrusionOk="0">
                    <a:moveTo>
                      <a:pt x="1" y="745"/>
                    </a:moveTo>
                    <a:lnTo>
                      <a:pt x="41476" y="745"/>
                    </a:lnTo>
                    <a:lnTo>
                      <a:pt x="4147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566174" y="1566774"/>
                <a:ext cx="1302704" cy="1247575"/>
              </a:xfrm>
              <a:custGeom>
                <a:avLst/>
                <a:gdLst/>
                <a:ahLst/>
                <a:cxnLst/>
                <a:rect l="l" t="t" r="r" b="b"/>
                <a:pathLst>
                  <a:path w="53177" h="49903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29388" y="745"/>
                    </a:lnTo>
                    <a:lnTo>
                      <a:pt x="29388" y="49902"/>
                    </a:lnTo>
                    <a:lnTo>
                      <a:pt x="53177" y="49902"/>
                    </a:lnTo>
                    <a:lnTo>
                      <a:pt x="53177" y="49158"/>
                    </a:lnTo>
                    <a:lnTo>
                      <a:pt x="30132" y="49158"/>
                    </a:lnTo>
                    <a:lnTo>
                      <a:pt x="30132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4065297" y="3051655"/>
                <a:ext cx="18627" cy="182971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54696" extrusionOk="0">
                    <a:moveTo>
                      <a:pt x="0" y="54696"/>
                    </a:moveTo>
                    <a:lnTo>
                      <a:pt x="745" y="54696"/>
                    </a:lnTo>
                    <a:lnTo>
                      <a:pt x="7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898572" y="3263772"/>
                <a:ext cx="18627" cy="180305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110" extrusionOk="0">
                    <a:moveTo>
                      <a:pt x="0" y="62109"/>
                    </a:moveTo>
                    <a:lnTo>
                      <a:pt x="744" y="62109"/>
                    </a:lnTo>
                    <a:lnTo>
                      <a:pt x="74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4202250" y="3313025"/>
                <a:ext cx="1217800" cy="1383025"/>
              </a:xfrm>
              <a:custGeom>
                <a:avLst/>
                <a:gdLst/>
                <a:ahLst/>
                <a:cxnLst/>
                <a:rect l="l" t="t" r="r" b="b"/>
                <a:pathLst>
                  <a:path w="48712" h="55321" extrusionOk="0">
                    <a:moveTo>
                      <a:pt x="1" y="1"/>
                    </a:moveTo>
                    <a:lnTo>
                      <a:pt x="1" y="37457"/>
                    </a:lnTo>
                    <a:lnTo>
                      <a:pt x="47967" y="37457"/>
                    </a:lnTo>
                    <a:lnTo>
                      <a:pt x="47967" y="55321"/>
                    </a:lnTo>
                    <a:lnTo>
                      <a:pt x="48711" y="55321"/>
                    </a:lnTo>
                    <a:lnTo>
                      <a:pt x="48711" y="36712"/>
                    </a:lnTo>
                    <a:lnTo>
                      <a:pt x="745" y="36712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822225" y="3313025"/>
                <a:ext cx="943875" cy="564250"/>
              </a:xfrm>
              <a:custGeom>
                <a:avLst/>
                <a:gdLst/>
                <a:ahLst/>
                <a:cxnLst/>
                <a:rect l="l" t="t" r="r" b="b"/>
                <a:pathLst>
                  <a:path w="37755" h="22570" extrusionOk="0">
                    <a:moveTo>
                      <a:pt x="37010" y="1"/>
                    </a:moveTo>
                    <a:lnTo>
                      <a:pt x="37010" y="21825"/>
                    </a:lnTo>
                    <a:lnTo>
                      <a:pt x="1" y="21825"/>
                    </a:lnTo>
                    <a:lnTo>
                      <a:pt x="1" y="22570"/>
                    </a:lnTo>
                    <a:lnTo>
                      <a:pt x="37754" y="22570"/>
                    </a:lnTo>
                    <a:lnTo>
                      <a:pt x="37754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932800" y="1126125"/>
                <a:ext cx="282875" cy="1506600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60264" extrusionOk="0">
                    <a:moveTo>
                      <a:pt x="1" y="0"/>
                    </a:moveTo>
                    <a:lnTo>
                      <a:pt x="1" y="60263"/>
                    </a:lnTo>
                    <a:lnTo>
                      <a:pt x="11315" y="60263"/>
                    </a:lnTo>
                    <a:lnTo>
                      <a:pt x="11315" y="16734"/>
                    </a:lnTo>
                    <a:lnTo>
                      <a:pt x="10570" y="16734"/>
                    </a:lnTo>
                    <a:lnTo>
                      <a:pt x="10570" y="59519"/>
                    </a:lnTo>
                    <a:lnTo>
                      <a:pt x="745" y="59519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747450" y="4004525"/>
                <a:ext cx="18650" cy="640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5637" extrusionOk="0">
                    <a:moveTo>
                      <a:pt x="1" y="25636"/>
                    </a:moveTo>
                    <a:lnTo>
                      <a:pt x="745" y="25636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4359325" y="3514000"/>
                <a:ext cx="646100" cy="305225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2209" extrusionOk="0">
                    <a:moveTo>
                      <a:pt x="0" y="1"/>
                    </a:moveTo>
                    <a:lnTo>
                      <a:pt x="0" y="12208"/>
                    </a:lnTo>
                    <a:lnTo>
                      <a:pt x="25844" y="12208"/>
                    </a:lnTo>
                    <a:lnTo>
                      <a:pt x="25844" y="11464"/>
                    </a:lnTo>
                    <a:lnTo>
                      <a:pt x="745" y="11464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265150" y="2795700"/>
                <a:ext cx="1434044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78902" h="8249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43471" y="745"/>
                    </a:lnTo>
                    <a:lnTo>
                      <a:pt x="43471" y="8248"/>
                    </a:lnTo>
                    <a:lnTo>
                      <a:pt x="78902" y="8248"/>
                    </a:lnTo>
                    <a:lnTo>
                      <a:pt x="78902" y="7504"/>
                    </a:lnTo>
                    <a:lnTo>
                      <a:pt x="44215" y="7504"/>
                    </a:lnTo>
                    <a:lnTo>
                      <a:pt x="4421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4164300" y="1513925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903775" y="1095600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1" y="1"/>
                      <a:pt x="1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526725" y="15422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1" y="0"/>
                      <a:pt x="1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2226996" y="2771836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9" y="2502"/>
                    </a:moveTo>
                    <a:cubicBezTo>
                      <a:pt x="3217" y="250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502"/>
                      <a:pt x="160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2757698" y="3840025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3716561" y="4639906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716579" y="3947448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4034025" y="48486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5371216" y="4691404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9" y="2472"/>
                    </a:moveTo>
                    <a:cubicBezTo>
                      <a:pt x="3187" y="2472"/>
                      <a:pt x="318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4982761" y="3778219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80126" y="3151513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566175" y="3254975"/>
                <a:ext cx="11917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7669" h="745" extrusionOk="0">
                    <a:moveTo>
                      <a:pt x="1" y="745"/>
                    </a:moveTo>
                    <a:lnTo>
                      <a:pt x="47669" y="745"/>
                    </a:lnTo>
                    <a:lnTo>
                      <a:pt x="476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4648125" y="3542300"/>
                <a:ext cx="3573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4292" h="745" extrusionOk="0">
                    <a:moveTo>
                      <a:pt x="1" y="745"/>
                    </a:moveTo>
                    <a:lnTo>
                      <a:pt x="14292" y="745"/>
                    </a:lnTo>
                    <a:lnTo>
                      <a:pt x="1429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4523081" y="1163343"/>
                <a:ext cx="223325" cy="1632344"/>
              </a:xfrm>
              <a:custGeom>
                <a:avLst/>
                <a:gdLst/>
                <a:ahLst/>
                <a:cxnLst/>
                <a:rect l="l" t="t" r="r" b="b"/>
                <a:pathLst>
                  <a:path w="8933" h="68868" extrusionOk="0">
                    <a:moveTo>
                      <a:pt x="8188" y="0"/>
                    </a:moveTo>
                    <a:lnTo>
                      <a:pt x="8188" y="25159"/>
                    </a:lnTo>
                    <a:lnTo>
                      <a:pt x="0" y="25159"/>
                    </a:lnTo>
                    <a:lnTo>
                      <a:pt x="0" y="68868"/>
                    </a:lnTo>
                    <a:lnTo>
                      <a:pt x="745" y="68868"/>
                    </a:lnTo>
                    <a:lnTo>
                      <a:pt x="745" y="25904"/>
                    </a:lnTo>
                    <a:lnTo>
                      <a:pt x="8933" y="25904"/>
                    </a:lnTo>
                    <a:lnTo>
                      <a:pt x="8933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066375" y="3542300"/>
                <a:ext cx="2791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45" extrusionOk="0">
                    <a:moveTo>
                      <a:pt x="1" y="745"/>
                    </a:moveTo>
                    <a:lnTo>
                      <a:pt x="11166" y="745"/>
                    </a:lnTo>
                    <a:lnTo>
                      <a:pt x="111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583700" y="1575725"/>
                <a:ext cx="18650" cy="61485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4594" extrusionOk="0">
                    <a:moveTo>
                      <a:pt x="1" y="24593"/>
                    </a:moveTo>
                    <a:lnTo>
                      <a:pt x="745" y="24593"/>
                    </a:lnTo>
                    <a:lnTo>
                      <a:pt x="74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064950" y="1507225"/>
                <a:ext cx="18650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037" extrusionOk="0">
                    <a:moveTo>
                      <a:pt x="1" y="15037"/>
                    </a:moveTo>
                    <a:lnTo>
                      <a:pt x="745" y="15037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4695025" y="1132825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5034064" y="1879391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1"/>
                    </a:moveTo>
                    <a:cubicBezTo>
                      <a:pt x="3216" y="2471"/>
                      <a:pt x="3216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1"/>
                      <a:pt x="1609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5034072" y="1452088"/>
                <a:ext cx="80425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3" extrusionOk="0">
                    <a:moveTo>
                      <a:pt x="1609" y="2472"/>
                    </a:moveTo>
                    <a:cubicBezTo>
                      <a:pt x="3216" y="2472"/>
                      <a:pt x="3216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4982761" y="3520713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4614625" y="3520700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9" y="2502"/>
                    </a:moveTo>
                    <a:cubicBezTo>
                      <a:pt x="3186" y="250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502"/>
                      <a:pt x="157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330849" y="3520342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3004169" y="3526648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2530450" y="3238600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0"/>
                      <a:pt x="1579" y="0"/>
                    </a:cubicBezTo>
                    <a:lnTo>
                      <a:pt x="1579" y="0"/>
                    </a:lnTo>
                    <a:cubicBezTo>
                      <a:pt x="1" y="0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3552074" y="2254195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555425" y="1542225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551700" y="2185498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3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>
              <a:off x="5410000" y="3637511"/>
              <a:ext cx="1017675" cy="63064"/>
              <a:chOff x="2617250" y="2254786"/>
              <a:chExt cx="1017675" cy="63064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713225" y="1434500"/>
            <a:ext cx="40452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subTitle" idx="1"/>
          </p:nvPr>
        </p:nvSpPr>
        <p:spPr>
          <a:xfrm>
            <a:off x="713225" y="247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53" name="Google Shape;253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65300" y="-423575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9"/>
          <p:cNvGrpSpPr/>
          <p:nvPr/>
        </p:nvGrpSpPr>
        <p:grpSpPr>
          <a:xfrm flipH="1">
            <a:off x="4894282" y="-423571"/>
            <a:ext cx="5164894" cy="5990626"/>
            <a:chOff x="5082600" y="539500"/>
            <a:chExt cx="3437076" cy="3986575"/>
          </a:xfrm>
        </p:grpSpPr>
        <p:grpSp>
          <p:nvGrpSpPr>
            <p:cNvPr id="255" name="Google Shape;255;p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256" name="Google Shape;256;p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257" name="Google Shape;257;p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300" name="Google Shape;300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3" name="Google Shape;303;p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"/>
          </p:nvPr>
        </p:nvSpPr>
        <p:spPr>
          <a:xfrm>
            <a:off x="713225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3" hasCustomPrompt="1"/>
          </p:nvPr>
        </p:nvSpPr>
        <p:spPr>
          <a:xfrm>
            <a:off x="770690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4"/>
          </p:nvPr>
        </p:nvSpPr>
        <p:spPr>
          <a:xfrm>
            <a:off x="713225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6" hasCustomPrompt="1"/>
          </p:nvPr>
        </p:nvSpPr>
        <p:spPr>
          <a:xfrm>
            <a:off x="770700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7"/>
          </p:nvPr>
        </p:nvSpPr>
        <p:spPr>
          <a:xfrm>
            <a:off x="6031375" y="1931128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8"/>
          </p:nvPr>
        </p:nvSpPr>
        <p:spPr>
          <a:xfrm>
            <a:off x="6031375" y="233958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9" hasCustomPrompt="1"/>
          </p:nvPr>
        </p:nvSpPr>
        <p:spPr>
          <a:xfrm>
            <a:off x="6081665" y="1355628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3"/>
          </p:nvPr>
        </p:nvSpPr>
        <p:spPr>
          <a:xfrm>
            <a:off x="6031375" y="3663575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14"/>
          </p:nvPr>
        </p:nvSpPr>
        <p:spPr>
          <a:xfrm>
            <a:off x="6031375" y="407203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15" hasCustomPrompt="1"/>
          </p:nvPr>
        </p:nvSpPr>
        <p:spPr>
          <a:xfrm>
            <a:off x="6081675" y="3098700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>
            <a:spLocks noGrp="1"/>
          </p:cNvSpPr>
          <p:nvPr>
            <p:ph type="subTitle" idx="16"/>
          </p:nvPr>
        </p:nvSpPr>
        <p:spPr>
          <a:xfrm>
            <a:off x="3372300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17"/>
          </p:nvPr>
        </p:nvSpPr>
        <p:spPr>
          <a:xfrm>
            <a:off x="3372300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title" idx="18" hasCustomPrompt="1"/>
          </p:nvPr>
        </p:nvSpPr>
        <p:spPr>
          <a:xfrm>
            <a:off x="3426177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19"/>
          </p:nvPr>
        </p:nvSpPr>
        <p:spPr>
          <a:xfrm>
            <a:off x="3372300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20"/>
          </p:nvPr>
        </p:nvSpPr>
        <p:spPr>
          <a:xfrm>
            <a:off x="3372300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21" hasCustomPrompt="1"/>
          </p:nvPr>
        </p:nvSpPr>
        <p:spPr>
          <a:xfrm>
            <a:off x="3426175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91" name="Google Shape;391;p13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392" name="Google Shape;392;p1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13"/>
          <p:cNvGrpSpPr/>
          <p:nvPr/>
        </p:nvGrpSpPr>
        <p:grpSpPr>
          <a:xfrm rot="5400000">
            <a:off x="6637372" y="-333519"/>
            <a:ext cx="3016501" cy="2314765"/>
            <a:chOff x="6661153" y="-78200"/>
            <a:chExt cx="3016501" cy="2314764"/>
          </a:xfrm>
        </p:grpSpPr>
        <p:sp>
          <p:nvSpPr>
            <p:cNvPr id="397" name="Google Shape;397;p13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"/>
          <p:cNvSpPr txBox="1">
            <a:spLocks noGrp="1"/>
          </p:cNvSpPr>
          <p:nvPr>
            <p:ph type="title"/>
          </p:nvPr>
        </p:nvSpPr>
        <p:spPr>
          <a:xfrm>
            <a:off x="713225" y="541863"/>
            <a:ext cx="401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1"/>
          <p:cNvSpPr txBox="1">
            <a:spLocks noGrp="1"/>
          </p:cNvSpPr>
          <p:nvPr>
            <p:ph type="title"/>
          </p:nvPr>
        </p:nvSpPr>
        <p:spPr>
          <a:xfrm>
            <a:off x="4557100" y="1369275"/>
            <a:ext cx="38412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21"/>
          <p:cNvSpPr txBox="1">
            <a:spLocks noGrp="1"/>
          </p:cNvSpPr>
          <p:nvPr>
            <p:ph type="subTitle" idx="1"/>
          </p:nvPr>
        </p:nvSpPr>
        <p:spPr>
          <a:xfrm>
            <a:off x="4589575" y="2113925"/>
            <a:ext cx="38412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693" name="Google Shape;693;p21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21"/>
          <p:cNvGrpSpPr/>
          <p:nvPr/>
        </p:nvGrpSpPr>
        <p:grpSpPr>
          <a:xfrm flipH="1">
            <a:off x="-1145355" y="-1208236"/>
            <a:ext cx="4899208" cy="5682464"/>
            <a:chOff x="5082600" y="539500"/>
            <a:chExt cx="3437076" cy="3986575"/>
          </a:xfrm>
        </p:grpSpPr>
        <p:grpSp>
          <p:nvGrpSpPr>
            <p:cNvPr id="699" name="Google Shape;699;p21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00" name="Google Shape;700;p21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01" name="Google Shape;701;p21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1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1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743;p21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44" name="Google Shape;744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47" name="Google Shape;747;p21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0"/>
          <p:cNvSpPr txBox="1">
            <a:spLocks noGrp="1"/>
          </p:cNvSpPr>
          <p:nvPr>
            <p:ph type="subTitle" idx="1"/>
          </p:nvPr>
        </p:nvSpPr>
        <p:spPr>
          <a:xfrm>
            <a:off x="9966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2" name="Google Shape;1182;p30"/>
          <p:cNvSpPr txBox="1">
            <a:spLocks noGrp="1"/>
          </p:cNvSpPr>
          <p:nvPr>
            <p:ph type="subTitle" idx="2"/>
          </p:nvPr>
        </p:nvSpPr>
        <p:spPr>
          <a:xfrm>
            <a:off x="994025" y="3247250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30"/>
          <p:cNvSpPr txBox="1">
            <a:spLocks noGrp="1"/>
          </p:cNvSpPr>
          <p:nvPr>
            <p:ph type="subTitle" idx="3"/>
          </p:nvPr>
        </p:nvSpPr>
        <p:spPr>
          <a:xfrm>
            <a:off x="60085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4" name="Google Shape;1184;p30"/>
          <p:cNvSpPr txBox="1">
            <a:spLocks noGrp="1"/>
          </p:cNvSpPr>
          <p:nvPr>
            <p:ph type="subTitle" idx="4"/>
          </p:nvPr>
        </p:nvSpPr>
        <p:spPr>
          <a:xfrm>
            <a:off x="6005925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3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30"/>
          <p:cNvSpPr txBox="1">
            <a:spLocks noGrp="1"/>
          </p:cNvSpPr>
          <p:nvPr>
            <p:ph type="subTitle" idx="5"/>
          </p:nvPr>
        </p:nvSpPr>
        <p:spPr>
          <a:xfrm>
            <a:off x="3499975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7" name="Google Shape;1187;p30"/>
          <p:cNvSpPr txBox="1">
            <a:spLocks noGrp="1"/>
          </p:cNvSpPr>
          <p:nvPr>
            <p:ph type="subTitle" idx="6"/>
          </p:nvPr>
        </p:nvSpPr>
        <p:spPr>
          <a:xfrm>
            <a:off x="3497313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8" name="Google Shape;1188;p3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221175" y="-531313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9" name="Google Shape;1189;p30"/>
          <p:cNvGrpSpPr/>
          <p:nvPr/>
        </p:nvGrpSpPr>
        <p:grpSpPr>
          <a:xfrm>
            <a:off x="6661153" y="-78200"/>
            <a:ext cx="3288090" cy="2314764"/>
            <a:chOff x="6661153" y="-78200"/>
            <a:chExt cx="3288090" cy="2314764"/>
          </a:xfrm>
        </p:grpSpPr>
        <p:grpSp>
          <p:nvGrpSpPr>
            <p:cNvPr id="1190" name="Google Shape;1190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191" name="Google Shape;1191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4" name="Google Shape;1194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0"/>
          <p:cNvGrpSpPr/>
          <p:nvPr/>
        </p:nvGrpSpPr>
        <p:grpSpPr>
          <a:xfrm rot="-5400000" flipH="1">
            <a:off x="-930822" y="3699100"/>
            <a:ext cx="3288090" cy="2314765"/>
            <a:chOff x="6661153" y="-78200"/>
            <a:chExt cx="3288090" cy="2314764"/>
          </a:xfrm>
        </p:grpSpPr>
        <p:grpSp>
          <p:nvGrpSpPr>
            <p:cNvPr id="1215" name="Google Shape;1215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216" name="Google Shape;1216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9" name="Google Shape;1219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3" r:id="rId7"/>
    <p:sldLayoutId id="2147483667" r:id="rId8"/>
    <p:sldLayoutId id="2147483676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0"/>
          <p:cNvSpPr/>
          <p:nvPr/>
        </p:nvSpPr>
        <p:spPr>
          <a:xfrm>
            <a:off x="273550" y="3363777"/>
            <a:ext cx="38223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0"/>
          <p:cNvSpPr txBox="1">
            <a:spLocks noGrp="1"/>
          </p:cNvSpPr>
          <p:nvPr>
            <p:ph type="subTitle" idx="1"/>
          </p:nvPr>
        </p:nvSpPr>
        <p:spPr>
          <a:xfrm>
            <a:off x="442850" y="3401277"/>
            <a:ext cx="34665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Lê Phú Long - 18150024</a:t>
            </a:r>
            <a:endParaRPr b="1" dirty="0"/>
          </a:p>
        </p:txBody>
      </p:sp>
      <p:sp>
        <p:nvSpPr>
          <p:cNvPr id="1478" name="Google Shape;1478;p40"/>
          <p:cNvSpPr txBox="1">
            <a:spLocks noGrp="1"/>
          </p:cNvSpPr>
          <p:nvPr>
            <p:ph type="ctrTitle"/>
          </p:nvPr>
        </p:nvSpPr>
        <p:spPr>
          <a:xfrm>
            <a:off x="273550" y="665492"/>
            <a:ext cx="5914506" cy="19062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Nghiên cứu, xây dựng </a:t>
            </a:r>
            <a:br>
              <a:rPr lang="en" sz="4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" sz="4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hệ thống launchpad </a:t>
            </a:r>
            <a:br>
              <a:rPr lang="en" sz="4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" sz="4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trên nền tảng Ethereum</a:t>
            </a:r>
            <a:endParaRPr sz="4000" b="1" dirty="0">
              <a:solidFill>
                <a:srgbClr val="4581E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usso One"/>
            </a:endParaRPr>
          </a:p>
        </p:txBody>
      </p:sp>
      <p:pic>
        <p:nvPicPr>
          <p:cNvPr id="1479" name="Google Shape;1479;p4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5513600" y="901798"/>
            <a:ext cx="2591575" cy="33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0" name="Google Shape;1480;p40"/>
          <p:cNvCxnSpPr/>
          <p:nvPr/>
        </p:nvCxnSpPr>
        <p:spPr>
          <a:xfrm>
            <a:off x="1408292" y="3034938"/>
            <a:ext cx="164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7"/>
          <p:cNvSpPr txBox="1">
            <a:spLocks noGrp="1"/>
          </p:cNvSpPr>
          <p:nvPr>
            <p:ph type="title"/>
          </p:nvPr>
        </p:nvSpPr>
        <p:spPr>
          <a:xfrm>
            <a:off x="618929" y="-7842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Dapps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3" name="Google Shape;1593;p47"/>
          <p:cNvCxnSpPr>
            <a:cxnSpLocks/>
          </p:cNvCxnSpPr>
          <p:nvPr/>
        </p:nvCxnSpPr>
        <p:spPr>
          <a:xfrm>
            <a:off x="442913" y="563553"/>
            <a:ext cx="789351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4" name="Google Shape;15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3554">
            <a:off x="229704" y="3309981"/>
            <a:ext cx="967041" cy="16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9008D29E-06E7-CE1B-BD47-71376D9EE71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60029" y="451033"/>
            <a:ext cx="8265042" cy="2908738"/>
          </a:xfrm>
        </p:spPr>
        <p:txBody>
          <a:bodyPr/>
          <a:lstStyle/>
          <a:p>
            <a:pPr marL="139700" indent="0"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 indent="0" algn="l">
              <a:lnSpc>
                <a:spcPct val="150000"/>
              </a:lnSpc>
            </a:pPr>
            <a:r>
              <a:rPr lang="en-US" sz="1600" b="1" kern="150" dirty="0"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      </a:t>
            </a:r>
            <a:r>
              <a:rPr lang="en-US" sz="1600" b="1" kern="150" dirty="0">
                <a:effectLst/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-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phần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mềm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triển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khai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độc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lập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nằm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máy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chủ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duy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phân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phi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tập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trung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viết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bằng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ngôn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ngữ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nào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dưới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hỗ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trợ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Smart Contract. </a:t>
            </a:r>
          </a:p>
          <a:p>
            <a:pPr marL="139700" indent="0" algn="l">
              <a:lnSpc>
                <a:spcPct val="150000"/>
              </a:lnSpc>
            </a:pPr>
            <a:r>
              <a:rPr lang="en-US" sz="1800" kern="150" dirty="0"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     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-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Tính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Dapp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sẽ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phụ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thuộc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platform</a:t>
            </a:r>
          </a:p>
          <a:p>
            <a:pPr marL="139700" indent="0" algn="l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E0552-F37F-BD6F-711E-4B23EB5E8FFF}"/>
              </a:ext>
            </a:extLst>
          </p:cNvPr>
          <p:cNvSpPr txBox="1"/>
          <p:nvPr/>
        </p:nvSpPr>
        <p:spPr>
          <a:xfrm>
            <a:off x="1727542" y="2753524"/>
            <a:ext cx="7067384" cy="2385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dirty="0"/>
              <a:t> 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b)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Đặc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điểm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Tính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phi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tập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trung</a:t>
            </a:r>
            <a:endParaRPr lang="en-US" sz="1800" kern="150" dirty="0">
              <a:solidFill>
                <a:schemeClr val="lt1"/>
              </a:solidFill>
              <a:latin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Phải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có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SmartContract</a:t>
            </a:r>
            <a:endParaRPr lang="en-US" sz="1800" kern="150" dirty="0">
              <a:solidFill>
                <a:schemeClr val="lt1"/>
              </a:solidFill>
              <a:latin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Các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Dapp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thường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có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chung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các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bước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phát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triển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 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	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Lên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ý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tưởng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xuất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bản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Whitepaper,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tạo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token,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phân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phối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token,...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850" y="-6927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387927" y="565773"/>
            <a:ext cx="82593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111723" y="764381"/>
            <a:ext cx="8708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loại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sàn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dịch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tiền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điện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tử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được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xây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dựng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một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phi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tập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dựa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trên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nền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tảng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blockchain.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Sàn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DEX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phép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người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dùng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có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dịch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mua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bán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ngang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hàng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ngay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trên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mạng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lưới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cần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phải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qua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bất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kỳ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tổ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chức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nào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pic>
        <p:nvPicPr>
          <p:cNvPr id="1028" name="Picture 4" descr="DEX Là Gì? Xem Ngay Để Nắm Ưu Và Nhược Điểm Của DEX -">
            <a:extLst>
              <a:ext uri="{FF2B5EF4-FFF2-40B4-BE49-F238E27FC236}">
                <a16:creationId xmlns:a16="http://schemas.microsoft.com/office/drawing/2014/main" id="{4A2AB38D-C709-B37A-6D52-0F1BCE8E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2334884"/>
            <a:ext cx="4552756" cy="259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37BC0EBF-9931-24BB-D22A-DEBFEC1995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996" y="-6927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D586C70-6969-B6D2-46E4-DDB91EC749F9}"/>
              </a:ext>
            </a:extLst>
          </p:cNvPr>
          <p:cNvCxnSpPr>
            <a:cxnSpLocks/>
          </p:cNvCxnSpPr>
          <p:nvPr/>
        </p:nvCxnSpPr>
        <p:spPr>
          <a:xfrm>
            <a:off x="401782" y="568217"/>
            <a:ext cx="818022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7BF81A-1F22-BD88-11BB-78775FB1EDD2}"/>
              </a:ext>
            </a:extLst>
          </p:cNvPr>
          <p:cNvSpPr txBox="1"/>
          <p:nvPr/>
        </p:nvSpPr>
        <p:spPr>
          <a:xfrm>
            <a:off x="33986" y="331415"/>
            <a:ext cx="8708232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Đặc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(P2P)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970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chìa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C013E-7195-E69D-29DD-62C62D5454B4}"/>
              </a:ext>
            </a:extLst>
          </p:cNvPr>
          <p:cNvSpPr txBox="1"/>
          <p:nvPr/>
        </p:nvSpPr>
        <p:spPr>
          <a:xfrm>
            <a:off x="4121077" y="2904611"/>
            <a:ext cx="47943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Nguyên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lý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On-Chain orderbooks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Off-Chain orderbooks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AMM (Automated Market Makers)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PMM (Proactive Market Maker)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Hybrid Liquidity DEX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7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2145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374073" y="572700"/>
            <a:ext cx="82177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242887" y="494646"/>
            <a:ext cx="870823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KYC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Giao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08AE2-5AB7-7A2A-6A22-287351DCD993}"/>
              </a:ext>
            </a:extLst>
          </p:cNvPr>
          <p:cNvSpPr txBox="1"/>
          <p:nvPr/>
        </p:nvSpPr>
        <p:spPr>
          <a:xfrm>
            <a:off x="4178032" y="2939925"/>
            <a:ext cx="4773087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44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C4129466-02C5-8A11-DFFB-A32BB06AB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468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B2F0F6F-69CB-B3B6-DC08-1EEB9AD1376C}"/>
              </a:ext>
            </a:extLst>
          </p:cNvPr>
          <p:cNvCxnSpPr>
            <a:cxnSpLocks/>
          </p:cNvCxnSpPr>
          <p:nvPr/>
        </p:nvCxnSpPr>
        <p:spPr>
          <a:xfrm>
            <a:off x="512618" y="572700"/>
            <a:ext cx="76477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2984AD-679C-F3AB-017B-C1B31CB6E92F}"/>
              </a:ext>
            </a:extLst>
          </p:cNvPr>
          <p:cNvSpPr txBox="1"/>
          <p:nvPr/>
        </p:nvSpPr>
        <p:spPr>
          <a:xfrm>
            <a:off x="0" y="572700"/>
            <a:ext cx="87082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139700">
              <a:buClr>
                <a:schemeClr val="dk1"/>
              </a:buClr>
              <a:buSzPts val="14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25450" indent="-285750">
              <a:buClr>
                <a:schemeClr val="dk1"/>
              </a:buClr>
              <a:buSzPts val="1400"/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“Non-Custodial",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uỷ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 Finance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1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/>
        </p:nvSpPr>
        <p:spPr>
          <a:xfrm>
            <a:off x="431238" y="-26872"/>
            <a:ext cx="88393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160188" y="545828"/>
            <a:ext cx="78506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160188" y="610349"/>
            <a:ext cx="870823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Bản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chất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(Decentralized).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(Distributed).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(Transparent).</a:t>
            </a:r>
          </a:p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87C1EF03-BA12-5514-CF20-BA3BCD82B299}"/>
              </a:ext>
            </a:extLst>
          </p:cNvPr>
          <p:cNvSpPr txBox="1"/>
          <p:nvPr/>
        </p:nvSpPr>
        <p:spPr>
          <a:xfrm>
            <a:off x="3325974" y="2923603"/>
            <a:ext cx="53367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chất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Decentralized.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Permissionless.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Trustless.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Transparent.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ủy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Self-Custody.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392E578B-D1CD-AEA4-4F19-77F036C8D454}"/>
              </a:ext>
            </a:extLst>
          </p:cNvPr>
          <p:cNvSpPr txBox="1">
            <a:spLocks/>
          </p:cNvSpPr>
          <p:nvPr/>
        </p:nvSpPr>
        <p:spPr>
          <a:xfrm>
            <a:off x="735177" y="-53744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DeFi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( 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)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38B1BEEF-222D-3067-06F8-DA067DB7B2F3}"/>
              </a:ext>
            </a:extLst>
          </p:cNvPr>
          <p:cNvCxnSpPr>
            <a:cxnSpLocks/>
          </p:cNvCxnSpPr>
          <p:nvPr/>
        </p:nvCxnSpPr>
        <p:spPr>
          <a:xfrm>
            <a:off x="464127" y="518956"/>
            <a:ext cx="78506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CAE14B-F312-D682-1CF8-62C719BD2FC8}"/>
              </a:ext>
            </a:extLst>
          </p:cNvPr>
          <p:cNvSpPr txBox="1"/>
          <p:nvPr/>
        </p:nvSpPr>
        <p:spPr>
          <a:xfrm>
            <a:off x="177305" y="694313"/>
            <a:ext cx="870823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Bản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chất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(Decentralized).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(Distributed).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(Transparent).</a:t>
            </a:r>
          </a:p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6AB5E-0D9A-B43C-BCE2-06B56F1CACDA}"/>
              </a:ext>
            </a:extLst>
          </p:cNvPr>
          <p:cNvSpPr txBox="1"/>
          <p:nvPr/>
        </p:nvSpPr>
        <p:spPr>
          <a:xfrm>
            <a:off x="3629913" y="2896731"/>
            <a:ext cx="53367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chất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Decentralized.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Permissionless.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Trustless.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Transparent.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ủy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Self-Custody.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7691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Ethereum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1793081" y="572700"/>
            <a:ext cx="49934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3714749" y="880051"/>
            <a:ext cx="5036345" cy="554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(Blockchain)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(Smart Contract)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DApps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(DAOs).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28" name="Picture 4" descr="Ethereum (ETH) Has Finally Formed a New All-time High – Is a $10,000 Price  Level Next?">
            <a:extLst>
              <a:ext uri="{FF2B5EF4-FFF2-40B4-BE49-F238E27FC236}">
                <a16:creationId xmlns:a16="http://schemas.microsoft.com/office/drawing/2014/main" id="{40A8BB27-5986-4725-86A8-60BBEC13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1484531"/>
            <a:ext cx="3183179" cy="238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56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6714CC56-7AD9-C00F-6B46-7ECAFE6E14E3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Smart Contract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256AACE9-4F4E-287F-2639-A4418FE73743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7FA511-AC36-31E6-B8D2-00B578768C64}"/>
              </a:ext>
            </a:extLst>
          </p:cNvPr>
          <p:cNvSpPr txBox="1"/>
          <p:nvPr/>
        </p:nvSpPr>
        <p:spPr>
          <a:xfrm>
            <a:off x="489672" y="646091"/>
            <a:ext cx="6624637" cy="287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(ở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Smart Contract là gì? Tất tần tật thông tin về Smart Contract - ViMoney">
            <a:extLst>
              <a:ext uri="{FF2B5EF4-FFF2-40B4-BE49-F238E27FC236}">
                <a16:creationId xmlns:a16="http://schemas.microsoft.com/office/drawing/2014/main" id="{BD1CD688-E0E6-9C38-7865-EF2A4502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13" y="3356254"/>
            <a:ext cx="3378333" cy="160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02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Smart Contract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314324" y="857547"/>
            <a:ext cx="78009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4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Minh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dàng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xuất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Smart contract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mật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tế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Tiêu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hóa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536B8-8D5D-77A2-4376-50A03988F37C}"/>
              </a:ext>
            </a:extLst>
          </p:cNvPr>
          <p:cNvSpPr txBox="1"/>
          <p:nvPr/>
        </p:nvSpPr>
        <p:spPr>
          <a:xfrm>
            <a:off x="4110038" y="3168493"/>
            <a:ext cx="4833938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con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người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pháp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chưa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rõ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rang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hiện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9410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2"/>
          <p:cNvSpPr/>
          <p:nvPr/>
        </p:nvSpPr>
        <p:spPr>
          <a:xfrm>
            <a:off x="6791602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42"/>
          <p:cNvSpPr/>
          <p:nvPr/>
        </p:nvSpPr>
        <p:spPr>
          <a:xfrm>
            <a:off x="3772540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42"/>
          <p:cNvSpPr/>
          <p:nvPr/>
        </p:nvSpPr>
        <p:spPr>
          <a:xfrm>
            <a:off x="984889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2"/>
          <p:cNvSpPr txBox="1">
            <a:spLocks noGrp="1"/>
          </p:cNvSpPr>
          <p:nvPr>
            <p:ph type="title" idx="3"/>
          </p:nvPr>
        </p:nvSpPr>
        <p:spPr>
          <a:xfrm>
            <a:off x="1011415" y="2221931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01</a:t>
            </a:r>
            <a:endParaRPr sz="2600" dirty="0"/>
          </a:p>
        </p:txBody>
      </p:sp>
      <p:sp>
        <p:nvSpPr>
          <p:cNvPr id="1505" name="Google Shape;1505;p42"/>
          <p:cNvSpPr txBox="1">
            <a:spLocks noGrp="1"/>
          </p:cNvSpPr>
          <p:nvPr>
            <p:ph type="title"/>
          </p:nvPr>
        </p:nvSpPr>
        <p:spPr>
          <a:xfrm>
            <a:off x="415352" y="322032"/>
            <a:ext cx="4156648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mục chính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6" name="Google Shape;1506;p42"/>
          <p:cNvSpPr txBox="1">
            <a:spLocks noGrp="1"/>
          </p:cNvSpPr>
          <p:nvPr>
            <p:ph type="subTitle" idx="1"/>
          </p:nvPr>
        </p:nvSpPr>
        <p:spPr>
          <a:xfrm>
            <a:off x="482389" y="2905926"/>
            <a:ext cx="2399400" cy="10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Blockchain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1" name="Google Shape;1511;p42"/>
          <p:cNvSpPr txBox="1">
            <a:spLocks noGrp="1"/>
          </p:cNvSpPr>
          <p:nvPr>
            <p:ph type="subTitle" idx="7"/>
          </p:nvPr>
        </p:nvSpPr>
        <p:spPr>
          <a:xfrm>
            <a:off x="5543466" y="2905926"/>
            <a:ext cx="3193472" cy="10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3" name="Google Shape;1513;p42"/>
          <p:cNvSpPr txBox="1">
            <a:spLocks noGrp="1"/>
          </p:cNvSpPr>
          <p:nvPr>
            <p:ph type="title" idx="9"/>
          </p:nvPr>
        </p:nvSpPr>
        <p:spPr>
          <a:xfrm>
            <a:off x="6841892" y="2208726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03</a:t>
            </a:r>
            <a:endParaRPr sz="2600" dirty="0"/>
          </a:p>
        </p:txBody>
      </p:sp>
      <p:sp>
        <p:nvSpPr>
          <p:cNvPr id="1517" name="Google Shape;1517;p42"/>
          <p:cNvSpPr txBox="1">
            <a:spLocks noGrp="1"/>
          </p:cNvSpPr>
          <p:nvPr>
            <p:ph type="subTitle" idx="16"/>
          </p:nvPr>
        </p:nvSpPr>
        <p:spPr>
          <a:xfrm>
            <a:off x="3182386" y="2911414"/>
            <a:ext cx="2466108" cy="894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khái niệm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được sử dụng </a:t>
            </a:r>
          </a:p>
        </p:txBody>
      </p:sp>
      <p:sp>
        <p:nvSpPr>
          <p:cNvPr id="1519" name="Google Shape;1519;p42"/>
          <p:cNvSpPr txBox="1">
            <a:spLocks noGrp="1"/>
          </p:cNvSpPr>
          <p:nvPr>
            <p:ph type="title" idx="18"/>
          </p:nvPr>
        </p:nvSpPr>
        <p:spPr>
          <a:xfrm>
            <a:off x="3772540" y="2208001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02</a:t>
            </a:r>
            <a:endParaRPr sz="2600" dirty="0"/>
          </a:p>
        </p:txBody>
      </p:sp>
      <p:cxnSp>
        <p:nvCxnSpPr>
          <p:cNvPr id="1522" name="Google Shape;1522;p42"/>
          <p:cNvCxnSpPr>
            <a:cxnSpLocks/>
          </p:cNvCxnSpPr>
          <p:nvPr/>
        </p:nvCxnSpPr>
        <p:spPr>
          <a:xfrm>
            <a:off x="325582" y="1029073"/>
            <a:ext cx="39901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232985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Solidity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2014537" y="581044"/>
            <a:ext cx="443746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239315" y="851297"/>
            <a:ext cx="78009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Solidity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high-level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Virtual Machine.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57536B8-8D5D-77A2-4376-50A03988F37C}"/>
              </a:ext>
            </a:extLst>
          </p:cNvPr>
          <p:cNvSpPr txBox="1"/>
          <p:nvPr/>
        </p:nvSpPr>
        <p:spPr>
          <a:xfrm>
            <a:off x="105966" y="1809041"/>
            <a:ext cx="7934324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Solidity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 indent="-33020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v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29" name="AutoShape 2" descr="Solidity for Creating Ethereum Smart Contracts: Why and How">
            <a:extLst>
              <a:ext uri="{FF2B5EF4-FFF2-40B4-BE49-F238E27FC236}">
                <a16:creationId xmlns:a16="http://schemas.microsoft.com/office/drawing/2014/main" id="{A249542D-FFF1-3ACD-3317-33B74D1E5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Build a Web3 App with Solidity + Ethereum Smart Contracts | Buildspace">
            <a:extLst>
              <a:ext uri="{FF2B5EF4-FFF2-40B4-BE49-F238E27FC236}">
                <a16:creationId xmlns:a16="http://schemas.microsoft.com/office/drawing/2014/main" id="{C028EFF8-C8D6-0D51-0AC7-8563CB10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00350"/>
            <a:ext cx="2578894" cy="21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845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C380564A-C07B-DFBD-37A9-EC10E6D1B825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các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chuẩn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ERC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C4B03C2-E428-29C1-7FB8-66B679642E94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5BFAA0-B866-99C3-F9AB-90052F9FBD7B}"/>
              </a:ext>
            </a:extLst>
          </p:cNvPr>
          <p:cNvSpPr txBox="1"/>
          <p:nvPr/>
        </p:nvSpPr>
        <p:spPr>
          <a:xfrm>
            <a:off x="293542" y="725929"/>
            <a:ext cx="780097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ERC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Ethereum Request for Comment,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Ethereum. ERC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Smart Contract 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ERC20, ERC1155, ERC721, ERC948,..Cách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ERC20, ERC 20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ERC-20.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pic>
        <p:nvPicPr>
          <p:cNvPr id="5122" name="Picture 2" descr="ERC20 là gì? Cách sở hữu Token ERC20 an toàn">
            <a:extLst>
              <a:ext uri="{FF2B5EF4-FFF2-40B4-BE49-F238E27FC236}">
                <a16:creationId xmlns:a16="http://schemas.microsoft.com/office/drawing/2014/main" id="{37E3DA53-372C-53CD-5A4A-343F803A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0" y="2911143"/>
            <a:ext cx="3375378" cy="19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ken ERC721 là gì? Tìm hiểu cách tạo và ứng dụng của token ERC721">
            <a:extLst>
              <a:ext uri="{FF2B5EF4-FFF2-40B4-BE49-F238E27FC236}">
                <a16:creationId xmlns:a16="http://schemas.microsoft.com/office/drawing/2014/main" id="{CE492751-74D8-770D-87D3-8495113E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51" y="2911143"/>
            <a:ext cx="3378311" cy="19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242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8;p47">
            <a:extLst>
              <a:ext uri="{FF2B5EF4-FFF2-40B4-BE49-F238E27FC236}">
                <a16:creationId xmlns:a16="http://schemas.microsoft.com/office/drawing/2014/main" id="{148FACF2-5297-9683-C38F-D300A37BD062}"/>
              </a:ext>
            </a:extLst>
          </p:cNvPr>
          <p:cNvSpPr txBox="1">
            <a:spLocks/>
          </p:cNvSpPr>
          <p:nvPr/>
        </p:nvSpPr>
        <p:spPr>
          <a:xfrm>
            <a:off x="254597" y="0"/>
            <a:ext cx="545581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các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chuẩn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ERC</a:t>
            </a: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FA9B96EF-B074-E3B8-C242-AB05A2B0DC5C}"/>
              </a:ext>
            </a:extLst>
          </p:cNvPr>
          <p:cNvCxnSpPr>
            <a:cxnSpLocks/>
          </p:cNvCxnSpPr>
          <p:nvPr/>
        </p:nvCxnSpPr>
        <p:spPr>
          <a:xfrm>
            <a:off x="171450" y="572700"/>
            <a:ext cx="542210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FE2576-C7A1-7B7E-D41B-05778FAE583C}"/>
              </a:ext>
            </a:extLst>
          </p:cNvPr>
          <p:cNvSpPr txBox="1"/>
          <p:nvPr/>
        </p:nvSpPr>
        <p:spPr>
          <a:xfrm>
            <a:off x="528638" y="963487"/>
            <a:ext cx="48148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(Fungible token)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81CEF-C827-621B-0151-78C9DBD16ADE}"/>
              </a:ext>
            </a:extLst>
          </p:cNvPr>
          <p:cNvSpPr txBox="1"/>
          <p:nvPr/>
        </p:nvSpPr>
        <p:spPr>
          <a:xfrm>
            <a:off x="528637" y="3047047"/>
            <a:ext cx="2983585" cy="103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lừa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Hướng dẫn phân biệt 3 chuẩn token TRC20, OMNI và ERC20">
            <a:extLst>
              <a:ext uri="{FF2B5EF4-FFF2-40B4-BE49-F238E27FC236}">
                <a16:creationId xmlns:a16="http://schemas.microsoft.com/office/drawing/2014/main" id="{83756679-1452-FFED-9E64-4F5773F8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862715"/>
            <a:ext cx="4617243" cy="300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49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1854896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2071688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371475" y="885711"/>
            <a:ext cx="8222456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IDO (Initial Decentralized Exchange Offering).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(Centralized Exchange),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(DEX).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(Liquidity Pool)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token.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2112071" y="0"/>
            <a:ext cx="4174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2328863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3485DF-49D4-B93C-74AD-D5F83A12F059}"/>
              </a:ext>
            </a:extLst>
          </p:cNvPr>
          <p:cNvSpPr txBox="1"/>
          <p:nvPr/>
        </p:nvSpPr>
        <p:spPr>
          <a:xfrm>
            <a:off x="482203" y="888787"/>
            <a:ext cx="8179593" cy="214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Thanh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BA966-4EA2-2900-1DED-3E0A2FEF3E50}"/>
              </a:ext>
            </a:extLst>
          </p:cNvPr>
          <p:cNvSpPr txBox="1"/>
          <p:nvPr/>
        </p:nvSpPr>
        <p:spPr>
          <a:xfrm>
            <a:off x="482202" y="3445859"/>
            <a:ext cx="8179593" cy="103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KYC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AML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098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2112071" y="0"/>
            <a:ext cx="4174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2328863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E04E4B-9E4D-A530-C88D-A479229F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81" y="858202"/>
            <a:ext cx="4387501" cy="4026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98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1614055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1981200" y="572700"/>
            <a:ext cx="46135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907F3-96FD-152D-F7B4-F30A74C1AFD4}"/>
              </a:ext>
            </a:extLst>
          </p:cNvPr>
          <p:cNvSpPr txBox="1"/>
          <p:nvPr/>
        </p:nvSpPr>
        <p:spPr>
          <a:xfrm>
            <a:off x="595745" y="990600"/>
            <a:ext cx="7737764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1 -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(TGE)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(whitelist)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80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1614055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1981200" y="572700"/>
            <a:ext cx="46135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907F3-96FD-152D-F7B4-F30A74C1AFD4}"/>
              </a:ext>
            </a:extLst>
          </p:cNvPr>
          <p:cNvSpPr txBox="1"/>
          <p:nvPr/>
        </p:nvSpPr>
        <p:spPr>
          <a:xfrm>
            <a:off x="787652" y="872836"/>
            <a:ext cx="7568695" cy="415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(Liquidity Pool)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ngũ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TGE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TGE,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006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D0E7DA19-6651-B805-F898-E2A4B9B00F3B}"/>
              </a:ext>
            </a:extLst>
          </p:cNvPr>
          <p:cNvSpPr txBox="1">
            <a:spLocks/>
          </p:cNvSpPr>
          <p:nvPr/>
        </p:nvSpPr>
        <p:spPr>
          <a:xfrm>
            <a:off x="1295401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59E740A4-0CC9-A91D-95A7-C653FED1E432}"/>
              </a:ext>
            </a:extLst>
          </p:cNvPr>
          <p:cNvCxnSpPr>
            <a:cxnSpLocks/>
          </p:cNvCxnSpPr>
          <p:nvPr/>
        </p:nvCxnSpPr>
        <p:spPr>
          <a:xfrm>
            <a:off x="1662545" y="572700"/>
            <a:ext cx="52023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C6E7C2-C766-4A2A-54F0-204361CEA70B}"/>
              </a:ext>
            </a:extLst>
          </p:cNvPr>
          <p:cNvSpPr txBox="1"/>
          <p:nvPr/>
        </p:nvSpPr>
        <p:spPr>
          <a:xfrm>
            <a:off x="563879" y="1219882"/>
            <a:ext cx="4450081" cy="374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Liquidity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BTC, ETH,…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3FE27A-05F0-BF4B-397B-C9B8B67E8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88" y="873301"/>
            <a:ext cx="3479173" cy="40339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C7810-FFDA-CA00-C725-6C90B9178148}"/>
              </a:ext>
            </a:extLst>
          </p:cNvPr>
          <p:cNvSpPr txBox="1"/>
          <p:nvPr/>
        </p:nvSpPr>
        <p:spPr>
          <a:xfrm>
            <a:off x="289560" y="664590"/>
            <a:ext cx="3278462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(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781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iquidity Pools - Solflare AcademySolflare Academy">
            <a:extLst>
              <a:ext uri="{FF2B5EF4-FFF2-40B4-BE49-F238E27FC236}">
                <a16:creationId xmlns:a16="http://schemas.microsoft.com/office/drawing/2014/main" id="{F5CD9579-6C80-ACB4-5EAF-BBDB9894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60" y="1141095"/>
            <a:ext cx="4810760" cy="360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1295401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662545" y="572700"/>
            <a:ext cx="52023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B30BEA-F843-27BA-DC03-35E51F02F86F}"/>
              </a:ext>
            </a:extLst>
          </p:cNvPr>
          <p:cNvSpPr txBox="1"/>
          <p:nvPr/>
        </p:nvSpPr>
        <p:spPr>
          <a:xfrm>
            <a:off x="149316" y="723672"/>
            <a:ext cx="3962944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(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1AB5F-32E6-624A-6C3A-14ED9C96E36F}"/>
              </a:ext>
            </a:extLst>
          </p:cNvPr>
          <p:cNvSpPr txBox="1"/>
          <p:nvPr/>
        </p:nvSpPr>
        <p:spPr>
          <a:xfrm>
            <a:off x="289560" y="1377088"/>
            <a:ext cx="3637511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Liquidity pool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(lock)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(permissionless)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1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204825" y="3087401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3854675" y="1246788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</a:t>
            </a:r>
            <a:b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 Blockchain</a:t>
            </a:r>
            <a:endParaRPr sz="48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681445" y="-32983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62445" y="539717"/>
            <a:ext cx="639387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CA5F0BB-DFDD-A786-CF50-C3A61A068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06" y="962837"/>
            <a:ext cx="3108026" cy="149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E65087-C39F-16C2-9108-0CE458A09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t="4564" r="2646" b="3412"/>
          <a:stretch/>
        </p:blipFill>
        <p:spPr bwMode="auto">
          <a:xfrm>
            <a:off x="444957" y="3018605"/>
            <a:ext cx="3011751" cy="187856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617C7344-4EEB-8BB5-390D-849C7443D5C5}"/>
              </a:ext>
            </a:extLst>
          </p:cNvPr>
          <p:cNvSpPr txBox="1"/>
          <p:nvPr/>
        </p:nvSpPr>
        <p:spPr>
          <a:xfrm>
            <a:off x="320268" y="748109"/>
            <a:ext cx="51730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Provider.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(incentive)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Provider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B29B-7AFF-31EE-F403-98044FE93960}"/>
              </a:ext>
            </a:extLst>
          </p:cNvPr>
          <p:cNvSpPr txBox="1"/>
          <p:nvPr/>
        </p:nvSpPr>
        <p:spPr>
          <a:xfrm>
            <a:off x="3948544" y="3395833"/>
            <a:ext cx="5117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token. LP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43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8F89E36B-8E62-D293-8D01-097D97434811}"/>
              </a:ext>
            </a:extLst>
          </p:cNvPr>
          <p:cNvSpPr txBox="1">
            <a:spLocks/>
          </p:cNvSpPr>
          <p:nvPr/>
        </p:nvSpPr>
        <p:spPr>
          <a:xfrm>
            <a:off x="1474401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40545F52-97D7-BC81-9561-FBD4F44BA34A}"/>
              </a:ext>
            </a:extLst>
          </p:cNvPr>
          <p:cNvCxnSpPr>
            <a:cxnSpLocks/>
          </p:cNvCxnSpPr>
          <p:nvPr/>
        </p:nvCxnSpPr>
        <p:spPr>
          <a:xfrm>
            <a:off x="1757363" y="572700"/>
            <a:ext cx="489346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CE1967-E4C0-9277-4B71-370618DFC378}"/>
              </a:ext>
            </a:extLst>
          </p:cNvPr>
          <p:cNvSpPr txBox="1"/>
          <p:nvPr/>
        </p:nvSpPr>
        <p:spPr>
          <a:xfrm>
            <a:off x="374074" y="729765"/>
            <a:ext cx="50361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Polkastarter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DAO Maker,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Solstarter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BSCPad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indent="4572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457200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ươm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uperstarpad – The Best Metaverse Launchpad Is Here – Crypto Trendings">
            <a:extLst>
              <a:ext uri="{FF2B5EF4-FFF2-40B4-BE49-F238E27FC236}">
                <a16:creationId xmlns:a16="http://schemas.microsoft.com/office/drawing/2014/main" id="{CD4EBCF2-A6B7-6D87-823C-2CEEEF573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3864"/>
            <a:ext cx="3505198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oTeX Partners with Launchzone to Release IDO Launchpad">
            <a:extLst>
              <a:ext uri="{FF2B5EF4-FFF2-40B4-BE49-F238E27FC236}">
                <a16:creationId xmlns:a16="http://schemas.microsoft.com/office/drawing/2014/main" id="{8512D630-A3A9-5DB4-DA8B-A352C27A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718367"/>
            <a:ext cx="3505198" cy="21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952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32F24E0-EEA1-0869-D0C9-FF4F91C5CBDB}"/>
              </a:ext>
            </a:extLst>
          </p:cNvPr>
          <p:cNvSpPr txBox="1">
            <a:spLocks/>
          </p:cNvSpPr>
          <p:nvPr/>
        </p:nvSpPr>
        <p:spPr>
          <a:xfrm>
            <a:off x="1474401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89E2A4FD-0113-DEE3-4EDC-DCFB0E6CFD5E}"/>
              </a:ext>
            </a:extLst>
          </p:cNvPr>
          <p:cNvCxnSpPr>
            <a:cxnSpLocks/>
          </p:cNvCxnSpPr>
          <p:nvPr/>
        </p:nvCxnSpPr>
        <p:spPr>
          <a:xfrm>
            <a:off x="1757363" y="572700"/>
            <a:ext cx="489346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933477-E892-1F7F-24CC-DD49649BAA20}"/>
              </a:ext>
            </a:extLst>
          </p:cNvPr>
          <p:cNvSpPr txBox="1"/>
          <p:nvPr/>
        </p:nvSpPr>
        <p:spPr>
          <a:xfrm>
            <a:off x="482203" y="888787"/>
            <a:ext cx="8179593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Mua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6FE34-6D90-C834-EB49-2742156AE6CF}"/>
              </a:ext>
            </a:extLst>
          </p:cNvPr>
          <p:cNvSpPr txBox="1"/>
          <p:nvPr/>
        </p:nvSpPr>
        <p:spPr>
          <a:xfrm>
            <a:off x="1348911" y="2904624"/>
            <a:ext cx="7309870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165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806136" y="-32983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62445" y="539717"/>
            <a:ext cx="613499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B4F7A4-3B8D-61E6-4E1E-ECC3BCCC4193}"/>
              </a:ext>
            </a:extLst>
          </p:cNvPr>
          <p:cNvSpPr txBox="1"/>
          <p:nvPr/>
        </p:nvSpPr>
        <p:spPr>
          <a:xfrm>
            <a:off x="429491" y="1164961"/>
            <a:ext cx="79237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tung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Khi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rẻ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crypto.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53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9F324A7E-971D-32D2-68D4-B27DAEF71A94}"/>
              </a:ext>
            </a:extLst>
          </p:cNvPr>
          <p:cNvSpPr txBox="1">
            <a:spLocks/>
          </p:cNvSpPr>
          <p:nvPr/>
        </p:nvSpPr>
        <p:spPr>
          <a:xfrm>
            <a:off x="327747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4EC24EC2-545D-B06F-390B-A40112FA6D4E}"/>
              </a:ext>
            </a:extLst>
          </p:cNvPr>
          <p:cNvCxnSpPr>
            <a:cxnSpLocks/>
          </p:cNvCxnSpPr>
          <p:nvPr/>
        </p:nvCxnSpPr>
        <p:spPr>
          <a:xfrm>
            <a:off x="649000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13C0FA-8A20-701D-826F-F859959FE491}"/>
              </a:ext>
            </a:extLst>
          </p:cNvPr>
          <p:cNvSpPr txBox="1"/>
          <p:nvPr/>
        </p:nvSpPr>
        <p:spPr>
          <a:xfrm>
            <a:off x="327747" y="762000"/>
            <a:ext cx="7058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2286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Web3.js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Foundation, 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Object Notation </a:t>
            </a:r>
          </a:p>
          <a:p>
            <a:pPr marL="228600" indent="22860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Remote Procedure Call (JSON-RPC) 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5A2F4-6251-AC48-F2E3-51EDD8343D51}"/>
              </a:ext>
            </a:extLst>
          </p:cNvPr>
          <p:cNvSpPr txBox="1"/>
          <p:nvPr/>
        </p:nvSpPr>
        <p:spPr>
          <a:xfrm>
            <a:off x="1702589" y="3181173"/>
            <a:ext cx="2964273" cy="1525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web3js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web3-eth           - web3-net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web3-shh          - web3-utils</a:t>
            </a:r>
          </a:p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web3-bzz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C3599-9F54-3022-428B-8388DE153E17}"/>
              </a:ext>
            </a:extLst>
          </p:cNvPr>
          <p:cNvSpPr txBox="1"/>
          <p:nvPr/>
        </p:nvSpPr>
        <p:spPr>
          <a:xfrm>
            <a:off x="574965" y="2442509"/>
            <a:ext cx="6892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Web3.js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web3.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/>
          </a:p>
        </p:txBody>
      </p:sp>
      <p:pic>
        <p:nvPicPr>
          <p:cNvPr id="2052" name="Picture 4" descr="Web3 CoinNET - Bitcoin Haberleri, Blockchain ve Kripto Para Haberleri">
            <a:extLst>
              <a:ext uri="{FF2B5EF4-FFF2-40B4-BE49-F238E27FC236}">
                <a16:creationId xmlns:a16="http://schemas.microsoft.com/office/drawing/2014/main" id="{17ABEDD2-F3E1-7463-4C40-8CAAEE71D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3"/>
          <a:stretch/>
        </p:blipFill>
        <p:spPr bwMode="auto">
          <a:xfrm>
            <a:off x="4772639" y="2974897"/>
            <a:ext cx="4103532" cy="18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25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B6FE3-CA68-8B3C-3186-C0B6525DAE37}"/>
              </a:ext>
            </a:extLst>
          </p:cNvPr>
          <p:cNvSpPr txBox="1"/>
          <p:nvPr/>
        </p:nvSpPr>
        <p:spPr>
          <a:xfrm>
            <a:off x="170476" y="875137"/>
            <a:ext cx="440152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Web3-eth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_web3.eth.getBalance_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</a:p>
          <a:p>
            <a:pPr lvl="0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_web3.eth.signTransaction_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_web3.eth.sendSignedTransaction_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F6504-534F-64A7-A4BA-D3152CD6E544}"/>
              </a:ext>
            </a:extLst>
          </p:cNvPr>
          <p:cNvSpPr txBox="1"/>
          <p:nvPr/>
        </p:nvSpPr>
        <p:spPr>
          <a:xfrm>
            <a:off x="5015346" y="875137"/>
            <a:ext cx="39581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Web3-shh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web3-shh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Whisper. 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_web3.shh.post_post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Whisper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_web3.shh.subscribe_Tạo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Whisper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9E254-735F-B887-7D2F-D0BA4ABB82F5}"/>
              </a:ext>
            </a:extLst>
          </p:cNvPr>
          <p:cNvSpPr txBox="1"/>
          <p:nvPr/>
        </p:nvSpPr>
        <p:spPr>
          <a:xfrm>
            <a:off x="921326" y="4398082"/>
            <a:ext cx="7301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Whisper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Google Shape;1593;p47">
            <a:extLst>
              <a:ext uri="{FF2B5EF4-FFF2-40B4-BE49-F238E27FC236}">
                <a16:creationId xmlns:a16="http://schemas.microsoft.com/office/drawing/2014/main" id="{5B9141B1-FE8F-A6A3-1466-A3B354F2BBBF}"/>
              </a:ext>
            </a:extLst>
          </p:cNvPr>
          <p:cNvCxnSpPr>
            <a:cxnSpLocks/>
          </p:cNvCxnSpPr>
          <p:nvPr/>
        </p:nvCxnSpPr>
        <p:spPr>
          <a:xfrm>
            <a:off x="0" y="4344769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795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B6FE3-CA68-8B3C-3186-C0B6525DAE37}"/>
              </a:ext>
            </a:extLst>
          </p:cNvPr>
          <p:cNvSpPr txBox="1"/>
          <p:nvPr/>
        </p:nvSpPr>
        <p:spPr>
          <a:xfrm>
            <a:off x="170476" y="750446"/>
            <a:ext cx="4401523" cy="300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Web3-bzz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- 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Swarm. </a:t>
            </a:r>
          </a:p>
          <a:p>
            <a:pPr lvl="0" algn="just"/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_web3.bzz.upload_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_Web3.bzz.download_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F6504-534F-64A7-A4BA-D3152CD6E544}"/>
              </a:ext>
            </a:extLst>
          </p:cNvPr>
          <p:cNvSpPr txBox="1"/>
          <p:nvPr/>
        </p:nvSpPr>
        <p:spPr>
          <a:xfrm>
            <a:off x="5015346" y="750446"/>
            <a:ext cx="3958178" cy="398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Web3-net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Cho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Ethereum.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node. </a:t>
            </a:r>
          </a:p>
          <a:p>
            <a:pPr lvl="0"/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web3. *.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net.getID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web3. *.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net.getPeerCount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34A8B-07A9-3809-9D72-8AA8F2E9B64F}"/>
              </a:ext>
            </a:extLst>
          </p:cNvPr>
          <p:cNvSpPr txBox="1"/>
          <p:nvPr/>
        </p:nvSpPr>
        <p:spPr>
          <a:xfrm>
            <a:off x="406003" y="4445688"/>
            <a:ext cx="8209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A894CDFA-3BC3-45CA-70D5-D44F059A8D2F}"/>
              </a:ext>
            </a:extLst>
          </p:cNvPr>
          <p:cNvCxnSpPr>
            <a:cxnSpLocks/>
          </p:cNvCxnSpPr>
          <p:nvPr/>
        </p:nvCxnSpPr>
        <p:spPr>
          <a:xfrm>
            <a:off x="0" y="4393054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79896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35306355-E217-AFAD-5938-55FE50A25C3F}"/>
              </a:ext>
            </a:extLst>
          </p:cNvPr>
          <p:cNvSpPr txBox="1">
            <a:spLocks/>
          </p:cNvSpPr>
          <p:nvPr/>
        </p:nvSpPr>
        <p:spPr>
          <a:xfrm>
            <a:off x="1042555" y="-6927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7D1C7981-F181-43E1-359B-A8058EF2CFC0}"/>
              </a:ext>
            </a:extLst>
          </p:cNvPr>
          <p:cNvCxnSpPr>
            <a:cxnSpLocks/>
          </p:cNvCxnSpPr>
          <p:nvPr/>
        </p:nvCxnSpPr>
        <p:spPr>
          <a:xfrm>
            <a:off x="1363808" y="565773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D0DAF1-FA1C-7091-924B-A1E90B1222E9}"/>
              </a:ext>
            </a:extLst>
          </p:cNvPr>
          <p:cNvSpPr txBox="1"/>
          <p:nvPr/>
        </p:nvSpPr>
        <p:spPr>
          <a:xfrm>
            <a:off x="367145" y="858918"/>
            <a:ext cx="4343401" cy="324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Web3-utils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web3.js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Web3-utils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66CB1-275E-0567-B784-D389FC6DC642}"/>
              </a:ext>
            </a:extLst>
          </p:cNvPr>
          <p:cNvSpPr txBox="1"/>
          <p:nvPr/>
        </p:nvSpPr>
        <p:spPr>
          <a:xfrm>
            <a:off x="5167744" y="858918"/>
            <a:ext cx="311727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4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_web3.utils.toWei_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ether sang Wei</a:t>
            </a:r>
          </a:p>
          <a:p>
            <a:pPr marL="285750" indent="-285750">
              <a:buFontTx/>
              <a:buChar char="-"/>
            </a:pPr>
            <a:endParaRPr lang="en-US" sz="14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_web3.utils.hexToNumberString_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endParaRPr lang="en-GB" sz="14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sz="14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_web3.utils.isAddress,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GB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21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315368" y="3294381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071768" y="1130633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292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67"/>
          <p:cNvSpPr/>
          <p:nvPr/>
        </p:nvSpPr>
        <p:spPr>
          <a:xfrm>
            <a:off x="4111982" y="3482287"/>
            <a:ext cx="3774417" cy="8234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67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576" name="Google Shape;3576;p67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quocanhnguyen199@gmail.com</a:t>
            </a:r>
            <a:endParaRPr dirty="0"/>
          </a:p>
        </p:txBody>
      </p:sp>
      <p:sp>
        <p:nvSpPr>
          <p:cNvPr id="3578" name="Google Shape;3578;p67"/>
          <p:cNvSpPr/>
          <p:nvPr/>
        </p:nvSpPr>
        <p:spPr>
          <a:xfrm>
            <a:off x="4435834" y="3572983"/>
            <a:ext cx="596063" cy="587533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9" name="Google Shape;3579;p67"/>
          <p:cNvGrpSpPr/>
          <p:nvPr/>
        </p:nvGrpSpPr>
        <p:grpSpPr>
          <a:xfrm>
            <a:off x="5169107" y="3575097"/>
            <a:ext cx="596700" cy="586907"/>
            <a:chOff x="3303268" y="3817349"/>
            <a:chExt cx="346056" cy="345674"/>
          </a:xfrm>
        </p:grpSpPr>
        <p:sp>
          <p:nvSpPr>
            <p:cNvPr id="3580" name="Google Shape;3580;p6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67"/>
          <p:cNvGrpSpPr/>
          <p:nvPr/>
        </p:nvGrpSpPr>
        <p:grpSpPr>
          <a:xfrm>
            <a:off x="5965925" y="3585605"/>
            <a:ext cx="596700" cy="586907"/>
            <a:chOff x="3752358" y="3817349"/>
            <a:chExt cx="346056" cy="345674"/>
          </a:xfrm>
        </p:grpSpPr>
        <p:sp>
          <p:nvSpPr>
            <p:cNvPr id="3585" name="Google Shape;3585;p6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9" name="Google Shape;3589;p67"/>
          <p:cNvGrpSpPr/>
          <p:nvPr/>
        </p:nvGrpSpPr>
        <p:grpSpPr>
          <a:xfrm>
            <a:off x="6762743" y="3573366"/>
            <a:ext cx="596645" cy="586907"/>
            <a:chOff x="4201447" y="3817349"/>
            <a:chExt cx="346024" cy="345674"/>
          </a:xfrm>
        </p:grpSpPr>
        <p:sp>
          <p:nvSpPr>
            <p:cNvPr id="3590" name="Google Shape;3590;p67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7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92" name="Google Shape;3592;p67"/>
          <p:cNvPicPr preferRelativeResize="0"/>
          <p:nvPr/>
        </p:nvPicPr>
        <p:blipFill rotWithShape="1">
          <a:blip r:embed="rId3">
            <a:alphaModFix/>
          </a:blip>
          <a:srcRect l="11095" r="11095"/>
          <a:stretch/>
        </p:blipFill>
        <p:spPr>
          <a:xfrm rot="-505558">
            <a:off x="408781" y="1866589"/>
            <a:ext cx="2032223" cy="243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3" name="Google Shape;359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13552" flipH="1">
            <a:off x="2048918" y="631668"/>
            <a:ext cx="1420853" cy="243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4341582" y="67675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7650" y="993705"/>
            <a:ext cx="4650582" cy="386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cuốn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sổ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hay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hệ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thống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cơ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sở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phép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(block).</a:t>
            </a: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Đặc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làm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giả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,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phá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hủy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bất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biến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mật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minh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bạch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Truy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xuất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nguồn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gốc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tức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thì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Tương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có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tự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	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hóa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qua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SmartContract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44;p45">
            <a:extLst>
              <a:ext uri="{FF2B5EF4-FFF2-40B4-BE49-F238E27FC236}">
                <a16:creationId xmlns:a16="http://schemas.microsoft.com/office/drawing/2014/main" id="{13EA2EB2-375A-98B3-7FA9-9A9FDE880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8090" y="0"/>
            <a:ext cx="4647832" cy="523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47;p45">
            <a:extLst>
              <a:ext uri="{FF2B5EF4-FFF2-40B4-BE49-F238E27FC236}">
                <a16:creationId xmlns:a16="http://schemas.microsoft.com/office/drawing/2014/main" id="{0668DBF2-D3C7-8BB3-9464-24F985BA61E2}"/>
              </a:ext>
            </a:extLst>
          </p:cNvPr>
          <p:cNvCxnSpPr>
            <a:cxnSpLocks/>
          </p:cNvCxnSpPr>
          <p:nvPr/>
        </p:nvCxnSpPr>
        <p:spPr>
          <a:xfrm>
            <a:off x="3505384" y="547243"/>
            <a:ext cx="224313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8EEBE0-5303-1533-B2E3-AAFC73154855}"/>
              </a:ext>
            </a:extLst>
          </p:cNvPr>
          <p:cNvSpPr txBox="1"/>
          <p:nvPr/>
        </p:nvSpPr>
        <p:spPr>
          <a:xfrm>
            <a:off x="4714875" y="976011"/>
            <a:ext cx="40505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tin Block (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khối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)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Data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Hash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Hash of previous block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3BB75-6B81-37B3-0A66-F94F25C6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9" y="886881"/>
            <a:ext cx="2966516" cy="15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939FFF-D432-5D42-BD39-82F20E6B1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t="15474" r="8006" b="16865"/>
          <a:stretch/>
        </p:blipFill>
        <p:spPr bwMode="auto">
          <a:xfrm>
            <a:off x="150019" y="3361759"/>
            <a:ext cx="4029076" cy="13717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DBF727-40FF-A282-DD66-93CADEC03688}"/>
              </a:ext>
            </a:extLst>
          </p:cNvPr>
          <p:cNvSpPr txBox="1"/>
          <p:nvPr/>
        </p:nvSpPr>
        <p:spPr>
          <a:xfrm>
            <a:off x="4622006" y="2953042"/>
            <a:ext cx="4371975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sz="1600" kern="150" dirty="0">
                <a:solidFill>
                  <a:schemeClr val="accent3"/>
                </a:solidFill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-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ta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cập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liên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kết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vậy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cơ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dữ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liệu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lịch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đẩy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đủ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xóa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lần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tiên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68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5163113" y="67675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7650" y="993705"/>
            <a:ext cx="46505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Phân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loại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	Public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và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Private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Cơ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chế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Blockchain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 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Khi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1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18080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5170256" y="61960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2397" y="741826"/>
            <a:ext cx="4650582" cy="452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Ứng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dụng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thực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tiễn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của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công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nghệ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</a:t>
            </a:r>
            <a:b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</a:br>
            <a:r>
              <a:rPr lang="en-US" sz="18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 </a:t>
            </a:r>
            <a:r>
              <a:rPr lang="en-US" sz="18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(Manufacturing)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(Financial Services)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&amp;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Giải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(Art &amp; Recreation)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sóc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khỏe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(Healthcare)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hiểm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(Insurance)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lẻ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(Retail)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(Public Sector)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(Property)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nghiệp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(Agricultural)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(Mining)</a:t>
            </a:r>
            <a:br>
              <a:rPr lang="en-US" sz="1600" kern="150" dirty="0">
                <a:latin typeface="Times New Roman" panose="02020603050405020304" pitchFamily="18" charset="0"/>
                <a:cs typeface="Mangal" panose="02040503050203030202" pitchFamily="18" charset="0"/>
              </a:rPr>
            </a:b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6708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315368" y="3294381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147919" y="12553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khái niệm được sử dụng</a:t>
            </a:r>
            <a:endParaRPr sz="48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47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 rotWithShape="1">
          <a:blip r:embed="rId3">
            <a:alphaModFix/>
          </a:blip>
          <a:srcRect t="2171" b="2171"/>
          <a:stretch/>
        </p:blipFill>
        <p:spPr>
          <a:xfrm>
            <a:off x="4958525" y="472525"/>
            <a:ext cx="4119975" cy="40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46"/>
          <p:cNvSpPr txBox="1">
            <a:spLocks noGrp="1"/>
          </p:cNvSpPr>
          <p:nvPr>
            <p:ph type="title"/>
          </p:nvPr>
        </p:nvSpPr>
        <p:spPr>
          <a:xfrm>
            <a:off x="334606" y="0"/>
            <a:ext cx="4045200" cy="687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về Token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5" name="Google Shape;1555;p46"/>
          <p:cNvSpPr txBox="1">
            <a:spLocks noGrp="1"/>
          </p:cNvSpPr>
          <p:nvPr>
            <p:ph type="subTitle" idx="1"/>
          </p:nvPr>
        </p:nvSpPr>
        <p:spPr>
          <a:xfrm>
            <a:off x="482240" y="814388"/>
            <a:ext cx="4186925" cy="387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</a:pPr>
            <a:r>
              <a:rPr lang="en-US" sz="1800" b="1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Token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 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loại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tài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sản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điện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tử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phát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hành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hoạt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động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nền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tảng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sẵn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nhờ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tạo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ra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Smart Contract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sở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hữu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riêng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 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Phổ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biến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phải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đến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Ethereum.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Mã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báo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Token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xây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nền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tảng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Ethereum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thường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sẽ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chuẩn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ERC-20. Token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sử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dụng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như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phương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thức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thanh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toán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hệ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sinh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thái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</p:txBody>
      </p:sp>
      <p:cxnSp>
        <p:nvCxnSpPr>
          <p:cNvPr id="1556" name="Google Shape;1556;p46"/>
          <p:cNvCxnSpPr>
            <a:cxnSpLocks/>
          </p:cNvCxnSpPr>
          <p:nvPr/>
        </p:nvCxnSpPr>
        <p:spPr>
          <a:xfrm flipV="1">
            <a:off x="778669" y="687581"/>
            <a:ext cx="3214687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rypto Mining Project Proposal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4581EB"/>
      </a:lt2>
      <a:accent1>
        <a:srgbClr val="F5C434"/>
      </a:accent1>
      <a:accent2>
        <a:srgbClr val="E69138"/>
      </a:accent2>
      <a:accent3>
        <a:srgbClr val="FEEC4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3667</Words>
  <Application>Microsoft Office PowerPoint</Application>
  <PresentationFormat>On-screen Show (16:9)</PresentationFormat>
  <Paragraphs>285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Wingdings</vt:lpstr>
      <vt:lpstr>Russo One</vt:lpstr>
      <vt:lpstr>Catamaran SemiBold</vt:lpstr>
      <vt:lpstr>Catamaran</vt:lpstr>
      <vt:lpstr>Raleway Medium</vt:lpstr>
      <vt:lpstr>Times New Roman</vt:lpstr>
      <vt:lpstr>Unna</vt:lpstr>
      <vt:lpstr>Catamaran Medium</vt:lpstr>
      <vt:lpstr>Arial</vt:lpstr>
      <vt:lpstr>Crypto Mining Project Proposal by Slidesgo</vt:lpstr>
      <vt:lpstr>Nghiên cứu, xây dựng  hệ thống launchpad  trên nền tảng Ethereum</vt:lpstr>
      <vt:lpstr>01</vt:lpstr>
      <vt:lpstr>Tổng quan  về Blockchain</vt:lpstr>
      <vt:lpstr>Blockchain</vt:lpstr>
      <vt:lpstr>Blockchain</vt:lpstr>
      <vt:lpstr>Blockchain</vt:lpstr>
      <vt:lpstr>Blockchain</vt:lpstr>
      <vt:lpstr>Các khái niệm được sử dụng</vt:lpstr>
      <vt:lpstr>Giới thiệu về Token</vt:lpstr>
      <vt:lpstr>Giới thiệu Dapps (ứng dụng phi tập trung)</vt:lpstr>
      <vt:lpstr>Giới thiệu DEX (sàn giao dịch phi tập trung)</vt:lpstr>
      <vt:lpstr>Giới thiệu DEX (sàn giao dịch phi tập trung)</vt:lpstr>
      <vt:lpstr>Giới thiệu DEX (sàn giao dịch phi tập trung)</vt:lpstr>
      <vt:lpstr>Giới thiệu DeFi ( Decentralized Finance )</vt:lpstr>
      <vt:lpstr>PowerPoint Presentation</vt:lpstr>
      <vt:lpstr>PowerPoint Presentation</vt:lpstr>
      <vt:lpstr>Giới thiệu về Ethereum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 hệ thống launchpad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Management Project Proposal</dc:title>
  <dc:creator>Long</dc:creator>
  <cp:lastModifiedBy>Long</cp:lastModifiedBy>
  <cp:revision>17</cp:revision>
  <dcterms:modified xsi:type="dcterms:W3CDTF">2022-08-19T14:52:46Z</dcterms:modified>
</cp:coreProperties>
</file>